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5" r:id="rId3"/>
    <p:sldId id="360" r:id="rId4"/>
    <p:sldId id="291" r:id="rId5"/>
    <p:sldId id="333" r:id="rId6"/>
    <p:sldId id="269" r:id="rId7"/>
    <p:sldId id="320" r:id="rId8"/>
    <p:sldId id="321" r:id="rId9"/>
    <p:sldId id="322" r:id="rId10"/>
    <p:sldId id="323" r:id="rId11"/>
    <p:sldId id="331" r:id="rId12"/>
    <p:sldId id="332" r:id="rId13"/>
    <p:sldId id="334" r:id="rId14"/>
    <p:sldId id="335" r:id="rId15"/>
    <p:sldId id="361" r:id="rId16"/>
    <p:sldId id="337" r:id="rId17"/>
    <p:sldId id="338" r:id="rId18"/>
    <p:sldId id="339" r:id="rId19"/>
    <p:sldId id="340" r:id="rId20"/>
    <p:sldId id="347" r:id="rId21"/>
    <p:sldId id="341" r:id="rId22"/>
    <p:sldId id="343" r:id="rId23"/>
    <p:sldId id="344" r:id="rId24"/>
    <p:sldId id="345" r:id="rId25"/>
    <p:sldId id="346" r:id="rId26"/>
    <p:sldId id="348" r:id="rId27"/>
    <p:sldId id="353" r:id="rId28"/>
    <p:sldId id="349" r:id="rId29"/>
    <p:sldId id="350" r:id="rId30"/>
    <p:sldId id="351" r:id="rId31"/>
    <p:sldId id="352" r:id="rId32"/>
    <p:sldId id="354" r:id="rId33"/>
    <p:sldId id="355" r:id="rId34"/>
    <p:sldId id="356" r:id="rId35"/>
    <p:sldId id="357" r:id="rId36"/>
    <p:sldId id="358" r:id="rId37"/>
    <p:sldId id="359" r:id="rId38"/>
    <p:sldId id="290" r:id="rId3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ABA71-706A-4176-A6F8-F4A590679DD2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39769-49BF-46A7-9A13-E4E8C5B8E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53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an.altruistindia.com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wnload.mantratecapp.com/forms/downloadfiles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.png"/><Relationship Id="rId7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.png"/><Relationship Id="rId7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dserviceonline.com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6.png"/><Relationship Id="rId7" Type="http://schemas.openxmlformats.org/officeDocument/2006/relationships/image" Target="../media/image6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35" y="5771380"/>
            <a:ext cx="792980" cy="986970"/>
          </a:xfrm>
          <a:prstGeom prst="rect">
            <a:avLst/>
          </a:prstGeom>
        </p:spPr>
      </p:pic>
      <p:sp>
        <p:nvSpPr>
          <p:cNvPr id="12" name="text 1"/>
          <p:cNvSpPr txBox="1"/>
          <p:nvPr/>
        </p:nvSpPr>
        <p:spPr>
          <a:xfrm>
            <a:off x="1371600" y="533400"/>
            <a:ext cx="594359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ctr">
              <a:lnSpc>
                <a:spcPct val="100000"/>
              </a:lnSpc>
            </a:pPr>
            <a:r>
              <a:rPr sz="2400" b="1" spc="10" dirty="0">
                <a:solidFill>
                  <a:srgbClr val="0070C0"/>
                </a:solidFill>
                <a:latin typeface="Arial"/>
                <a:cs typeface="Arial"/>
              </a:rPr>
              <a:t>Altruist </a:t>
            </a:r>
            <a:r>
              <a:rPr lang="en-US" sz="2400" b="1" spc="10" dirty="0" smtClean="0">
                <a:solidFill>
                  <a:srgbClr val="0070C0"/>
                </a:solidFill>
                <a:latin typeface="Arial"/>
                <a:cs typeface="Arial"/>
              </a:rPr>
              <a:t>PAN card </a:t>
            </a:r>
          </a:p>
          <a:p>
            <a:pPr marL="0" algn="ctr">
              <a:lnSpc>
                <a:spcPct val="100000"/>
              </a:lnSpc>
            </a:pPr>
            <a:r>
              <a:rPr lang="en-US" sz="2400" b="1" spc="10" dirty="0" smtClean="0">
                <a:solidFill>
                  <a:srgbClr val="0070C0"/>
                </a:solidFill>
                <a:latin typeface="Arial"/>
                <a:cs typeface="Arial"/>
              </a:rPr>
              <a:t>Paperless Application 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8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5549900"/>
            <a:ext cx="1328674" cy="10795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2" name="Image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21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16" name="Image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sp>
        <p:nvSpPr>
          <p:cNvPr id="3" name="AutoShape 4" descr="Get a new PAN Card in just 10 minutes: Here's how to apply | Personal  Finance News | Zee New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83" y="2418149"/>
            <a:ext cx="5403342" cy="367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-13123" y="0"/>
            <a:ext cx="9150137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PAN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Application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15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16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17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1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848600" y="4650589"/>
            <a:ext cx="12954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1277" y="942201"/>
            <a:ext cx="7581336" cy="56323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This is  the fastest  process of Appling for PAN card.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This can be  completed in less than 10min 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b="1" dirty="0" err="1" smtClean="0"/>
              <a:t>ePAN</a:t>
            </a:r>
            <a:r>
              <a:rPr lang="en-US" b="1" dirty="0" smtClean="0"/>
              <a:t> is received by the Customer within 2hrs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This application is available on both mediums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WEB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Mobile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Basic required from client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Aadhaar</a:t>
            </a:r>
            <a:r>
              <a:rPr lang="en-US" dirty="0" smtClean="0"/>
              <a:t> card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Mobile No. (Linked to </a:t>
            </a:r>
            <a:r>
              <a:rPr lang="en-US" dirty="0" err="1" smtClean="0"/>
              <a:t>Aadhaar</a:t>
            </a:r>
            <a:r>
              <a:rPr lang="en-US" dirty="0" smtClean="0"/>
              <a:t>) or he can use Biometric authentication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Client will receive the Acknowledgement no. on his Mobile/Email as soon as the process is completed  and </a:t>
            </a:r>
            <a:r>
              <a:rPr lang="en-US" dirty="0" err="1" smtClean="0"/>
              <a:t>ePAN</a:t>
            </a:r>
            <a:r>
              <a:rPr lang="en-US" dirty="0" smtClean="0"/>
              <a:t> within 2hrs.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73677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Benefit of Paperless Process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-3887" y="0"/>
            <a:ext cx="9140902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Paper less PAN process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15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16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17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1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848600" y="4650589"/>
            <a:ext cx="12954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9551" y="58334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Login to </a:t>
            </a:r>
            <a:r>
              <a:rPr lang="en-US" dirty="0"/>
              <a:t>Altruist site : </a:t>
            </a:r>
            <a:r>
              <a:rPr lang="en-US" b="1" dirty="0">
                <a:hlinkClick r:id="rId6"/>
              </a:rPr>
              <a:t>https://pan.altruistindia.com</a:t>
            </a:r>
            <a:r>
              <a:rPr lang="en-US" b="1" dirty="0" smtClean="0">
                <a:hlinkClick r:id="rId6"/>
              </a:rPr>
              <a:t>/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With your login and Password</a:t>
            </a:r>
          </a:p>
          <a:p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352425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13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-3887" y="0"/>
            <a:ext cx="9140902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endParaRPr sz="2800" dirty="0">
              <a:latin typeface="+mj-lt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15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16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17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1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848600" y="4650589"/>
            <a:ext cx="12954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23" y="1969794"/>
            <a:ext cx="8836875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7800" y="1081087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Check the X mark to close this notice board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7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Check Balance and refund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948" y="3352800"/>
            <a:ext cx="595312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66800" y="552271"/>
            <a:ext cx="595312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Your current Balance will be shown on the top of the screen.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minimum balance of 107/- </a:t>
            </a:r>
            <a:r>
              <a:rPr lang="en-US" dirty="0" err="1" smtClean="0"/>
              <a:t>Rs</a:t>
            </a:r>
            <a:r>
              <a:rPr lang="en-US" dirty="0" smtClean="0"/>
              <a:t>  is mandatory to start the process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Click on New paperless  PAN card to fill in the application.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If you are unable to complete the application  due to any reason the balance will be refunded in in you account within 30 minutes.</a:t>
            </a:r>
            <a:endParaRPr lang="en-US" sz="2000" b="1" dirty="0"/>
          </a:p>
        </p:txBody>
      </p:sp>
      <p:sp>
        <p:nvSpPr>
          <p:cNvPr id="3" name="Oval 2"/>
          <p:cNvSpPr/>
          <p:nvPr/>
        </p:nvSpPr>
        <p:spPr>
          <a:xfrm>
            <a:off x="2133600" y="4495800"/>
            <a:ext cx="5156473" cy="10572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Filling the details of </a:t>
            </a:r>
            <a:r>
              <a:rPr lang="en-US" sz="2800" b="1" spc="10" dirty="0" err="1" smtClean="0">
                <a:solidFill>
                  <a:srgbClr val="FFFFFF"/>
                </a:solidFill>
                <a:latin typeface="+mj-lt"/>
                <a:cs typeface="Arial"/>
              </a:rPr>
              <a:t>AAdhaar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98728" y="896421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 : -Redirecting to Pan Application</a:t>
            </a:r>
          </a:p>
          <a:p>
            <a:endParaRPr lang="en-US" dirty="0"/>
          </a:p>
          <a:p>
            <a:r>
              <a:rPr lang="en-US" dirty="0" smtClean="0"/>
              <a:t>Fill in the below details </a:t>
            </a:r>
            <a:endParaRPr lang="en-US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905000"/>
            <a:ext cx="89344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581400"/>
            <a:ext cx="8486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037232"/>
            <a:ext cx="11144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DOB and Gender inputs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029075"/>
            <a:ext cx="85725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28825"/>
            <a:ext cx="157162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28825" y="838200"/>
            <a:ext cx="693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Fil in the Date of Birth using  MM/DD/YYYY Or select from the calendar 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Age must not be less than 18yrs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Select the last option by clicking  * use my </a:t>
            </a:r>
            <a:r>
              <a:rPr lang="en-US" dirty="0" err="1"/>
              <a:t>A</a:t>
            </a:r>
            <a:r>
              <a:rPr lang="en-US" dirty="0" err="1" smtClean="0"/>
              <a:t>adhaar</a:t>
            </a:r>
            <a:r>
              <a:rPr lang="en-US" dirty="0" smtClean="0"/>
              <a:t> details for e-signing.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Press Submit for next screen.</a:t>
            </a:r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462" y="2743200"/>
            <a:ext cx="10953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Tax information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72" y="2960163"/>
            <a:ext cx="7286625" cy="351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30" y="1171266"/>
            <a:ext cx="7425340" cy="187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Parents details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115869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6800" y="6096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Fill in the parent details based on Instructions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acknowledgement receipt generation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&amp;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Digitization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2209800"/>
            <a:ext cx="86201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914400"/>
            <a:ext cx="645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Mother's name is not mandatory in case father’s details are filled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Selection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Physical or Paper card.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23" y="2440888"/>
            <a:ext cx="86010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1081087"/>
            <a:ext cx="6761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Yes if physical card is required the charges will be 107/-</a:t>
            </a:r>
          </a:p>
          <a:p>
            <a:r>
              <a:rPr lang="en-US" dirty="0" smtClean="0"/>
              <a:t>If physical PAN is not required charges will be 72/-</a:t>
            </a:r>
          </a:p>
          <a:p>
            <a:r>
              <a:rPr lang="en-US" dirty="0" smtClean="0"/>
              <a:t>Select Source of income.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Mobile and area code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695575"/>
            <a:ext cx="859155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838200"/>
            <a:ext cx="7478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Fill in the STD code as 91</a:t>
            </a:r>
          </a:p>
          <a:p>
            <a:r>
              <a:rPr lang="en-US" dirty="0" smtClean="0"/>
              <a:t>Telephone no. with STD or Mobile no.</a:t>
            </a:r>
          </a:p>
          <a:p>
            <a:r>
              <a:rPr lang="en-US" dirty="0" smtClean="0"/>
              <a:t>Email address – Pl ensure this is correct as you will receive </a:t>
            </a:r>
            <a:r>
              <a:rPr lang="en-US" dirty="0" err="1" smtClean="0"/>
              <a:t>ePAN</a:t>
            </a:r>
            <a:r>
              <a:rPr lang="en-US" dirty="0" smtClean="0"/>
              <a:t> on this email address.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office information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681163"/>
            <a:ext cx="84391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8382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Office information is not mandatory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60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Address and Area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107156"/>
            <a:ext cx="86677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8382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Address  will be  auto filled with </a:t>
            </a:r>
            <a:r>
              <a:rPr lang="en-US" dirty="0" err="1" smtClean="0"/>
              <a:t>Aadhar</a:t>
            </a:r>
            <a:r>
              <a:rPr lang="en-US" dirty="0" smtClean="0"/>
              <a:t>  ..as mentioned in the </a:t>
            </a:r>
            <a:r>
              <a:rPr lang="en-US" dirty="0" err="1"/>
              <a:t>A</a:t>
            </a:r>
            <a:r>
              <a:rPr lang="en-US" dirty="0" err="1" smtClean="0"/>
              <a:t>adhaar</a:t>
            </a:r>
            <a:r>
              <a:rPr lang="en-US" dirty="0" smtClean="0"/>
              <a:t> card.</a:t>
            </a:r>
          </a:p>
          <a:p>
            <a:r>
              <a:rPr lang="en-US" dirty="0" smtClean="0"/>
              <a:t>Input state , Pin and Zip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6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acknowledgement receipt generation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&amp;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Digitization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076718" cy="103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2667000"/>
            <a:ext cx="7111958" cy="3643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7641" y="685800"/>
            <a:ext cx="6558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Area code first select the State and City </a:t>
            </a:r>
          </a:p>
          <a:p>
            <a:r>
              <a:rPr lang="en-US" dirty="0" smtClean="0"/>
              <a:t>It will display Ward/Circle/Range as below select one of them Area code will be populated accordingly.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914400" y="2971800"/>
            <a:ext cx="990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6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acknowledgement receipt generation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&amp;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Digitization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1533525"/>
            <a:ext cx="854392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2600" y="896421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Press submit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077200" y="4876800"/>
            <a:ext cx="766763" cy="447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99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KYC thru OTP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" y="4234217"/>
            <a:ext cx="78390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89379" y="619422"/>
            <a:ext cx="6586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You will get this screen for KYC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Select OTP in case your </a:t>
            </a:r>
            <a:r>
              <a:rPr lang="en-US" dirty="0" err="1" smtClean="0"/>
              <a:t>Aadhaar</a:t>
            </a:r>
            <a:r>
              <a:rPr lang="en-US" dirty="0" smtClean="0"/>
              <a:t> is linked to your Mobile.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customer will get an OTP on your mobile 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657600"/>
            <a:ext cx="7010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Type the OTP Here and submit, it not received resubmit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825" y="1905000"/>
            <a:ext cx="4086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>
          <a:xfrm>
            <a:off x="1747294" y="2362200"/>
            <a:ext cx="1528763" cy="904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32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800" b="1" spc="10" dirty="0">
                <a:solidFill>
                  <a:srgbClr val="FFFFFF"/>
                </a:solidFill>
                <a:latin typeface="+mj-lt"/>
                <a:cs typeface="Arial"/>
              </a:rPr>
              <a:t>Steps for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E-Sign </a:t>
            </a:r>
            <a:r>
              <a:rPr lang="en-US" sz="2800" b="1" spc="10" dirty="0" err="1" smtClean="0">
                <a:solidFill>
                  <a:srgbClr val="FFFFFF"/>
                </a:solidFill>
                <a:latin typeface="+mj-lt"/>
                <a:cs typeface="Arial"/>
              </a:rPr>
              <a:t>Aadhaar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Authentication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136" y="609600"/>
            <a:ext cx="40671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78019" y="3370997"/>
            <a:ext cx="4527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Press OK to move to the next screen for </a:t>
            </a:r>
            <a:r>
              <a:rPr lang="en-US" dirty="0" err="1" smtClean="0"/>
              <a:t>Aadhaar</a:t>
            </a:r>
            <a:r>
              <a:rPr lang="en-US" dirty="0" smtClean="0"/>
              <a:t> Authentication </a:t>
            </a: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95" y="4082875"/>
            <a:ext cx="428625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78019" y="5909516"/>
            <a:ext cx="4898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OTP based e-Sign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981200" y="5029200"/>
            <a:ext cx="1452563" cy="981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7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2760758"/>
            <a:ext cx="5365750" cy="387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Verification thru OTP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558088" y="5009936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76200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 this screen </a:t>
            </a:r>
            <a:r>
              <a:rPr lang="en-US" dirty="0" err="1" smtClean="0"/>
              <a:t>pl</a:t>
            </a:r>
            <a:r>
              <a:rPr lang="en-US" dirty="0" smtClean="0"/>
              <a:t> enter the </a:t>
            </a:r>
            <a:r>
              <a:rPr lang="en-US" dirty="0" err="1" smtClean="0"/>
              <a:t>Aadhar</a:t>
            </a:r>
            <a:r>
              <a:rPr lang="en-US" dirty="0" smtClean="0"/>
              <a:t> card no. 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073576" y="5505982"/>
            <a:ext cx="1168047" cy="7524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283" y="1325783"/>
            <a:ext cx="6351587" cy="134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67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Verification thru OTP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558088" y="5009936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274" y="1742090"/>
            <a:ext cx="5972175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7620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 this screen first select send OTP</a:t>
            </a:r>
          </a:p>
          <a:p>
            <a:r>
              <a:rPr lang="en-US" dirty="0" smtClean="0"/>
              <a:t>Then type the received code and press verify OTP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499077" y="4222458"/>
            <a:ext cx="1168047" cy="7524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1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90825"/>
            <a:ext cx="4352925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838200"/>
            <a:ext cx="472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will receive the Acknowledgement  no.</a:t>
            </a:r>
          </a:p>
          <a:p>
            <a:r>
              <a:rPr lang="en-US" dirty="0" smtClean="0"/>
              <a:t>Payment Amount</a:t>
            </a:r>
          </a:p>
          <a:p>
            <a:r>
              <a:rPr lang="en-US" dirty="0" smtClean="0"/>
              <a:t>Transaction ID on the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Screen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Email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7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r>
              <a:rPr lang="en-US" sz="2800" b="1" spc="10" dirty="0">
                <a:solidFill>
                  <a:srgbClr val="FFFFFF"/>
                </a:solidFill>
                <a:cs typeface="Arial"/>
              </a:rPr>
              <a:t>Biometric Authentication</a:t>
            </a:r>
            <a:endParaRPr lang="en-US" sz="2800" dirty="0"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3062287"/>
            <a:ext cx="6759575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35938" y="829270"/>
            <a:ext cx="6857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case the Mobile of the customer is not linked to </a:t>
            </a:r>
            <a:r>
              <a:rPr lang="en-US" dirty="0" err="1"/>
              <a:t>Aadhaar</a:t>
            </a:r>
            <a:r>
              <a:rPr lang="en-US" dirty="0"/>
              <a:t> he can do his authentication from biometric device.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825" y="1676400"/>
            <a:ext cx="4086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/>
          <p:cNvSpPr/>
          <p:nvPr/>
        </p:nvSpPr>
        <p:spPr>
          <a:xfrm>
            <a:off x="3936080" y="2081212"/>
            <a:ext cx="1731044" cy="981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096000" y="5088305"/>
            <a:ext cx="1579916" cy="8212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73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r>
              <a:rPr lang="en-US" sz="2800" b="1" spc="10" dirty="0" smtClean="0">
                <a:solidFill>
                  <a:srgbClr val="FFFFFF"/>
                </a:solidFill>
                <a:cs typeface="Arial"/>
              </a:rPr>
              <a:t>Acknowledgement on Email</a:t>
            </a:r>
            <a:endParaRPr lang="en-US" sz="2800" dirty="0"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881063"/>
            <a:ext cx="51339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7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PAN on Email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73" y="602501"/>
            <a:ext cx="488632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7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PAN details on email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366713"/>
            <a:ext cx="5019675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7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838200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to Mantra site </a:t>
            </a:r>
            <a:endParaRPr lang="en-US" dirty="0" smtClean="0"/>
          </a:p>
          <a:p>
            <a:endParaRPr lang="en-US" dirty="0"/>
          </a:p>
          <a:p>
            <a:r>
              <a:rPr lang="en-US" b="1" u="sng" dirty="0">
                <a:solidFill>
                  <a:srgbClr val="FF0000"/>
                </a:solidFill>
                <a:hlinkClick r:id="rId6"/>
              </a:rPr>
              <a:t>https://download.mantratecapp.com/forms/downloadfiles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54" y="1970009"/>
            <a:ext cx="4926045" cy="19161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3"/>
          <p:cNvSpPr/>
          <p:nvPr/>
        </p:nvSpPr>
        <p:spPr>
          <a:xfrm>
            <a:off x="1627154" y="1299865"/>
            <a:ext cx="6373846" cy="67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828800" y="38862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the site first Download , unzip and install </a:t>
            </a:r>
            <a:endParaRPr lang="en-US" dirty="0"/>
          </a:p>
        </p:txBody>
      </p:sp>
      <p:pic>
        <p:nvPicPr>
          <p:cNvPr id="16" name="Picture 15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54" y="4378981"/>
            <a:ext cx="4770755" cy="2003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61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8382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Then download , unzip and install  MFS100 Driver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575" y="1752600"/>
            <a:ext cx="42767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35900" y="3200400"/>
            <a:ext cx="5850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Check the device is working or not  on the same site click WEB Demo or </a:t>
            </a:r>
            <a:r>
              <a:rPr lang="en-US" dirty="0"/>
              <a:t>Go to Mantra site  given below :</a:t>
            </a:r>
          </a:p>
          <a:p>
            <a:r>
              <a:rPr lang="en-US" dirty="0"/>
              <a:t>https://rdtest.aadhaardevice.com/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075" y="4286250"/>
            <a:ext cx="38957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6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838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screen </a:t>
            </a:r>
            <a:r>
              <a:rPr lang="en-US" dirty="0" err="1"/>
              <a:t>pl</a:t>
            </a:r>
            <a:r>
              <a:rPr lang="en-US" dirty="0"/>
              <a:t> change the option to “P”</a:t>
            </a:r>
          </a:p>
        </p:txBody>
      </p:sp>
      <p:pic>
        <p:nvPicPr>
          <p:cNvPr id="13" name="Picture 1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56593"/>
            <a:ext cx="1630045" cy="1105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928813"/>
            <a:ext cx="69342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image00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992208"/>
            <a:ext cx="2407189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8038" y="5184999"/>
            <a:ext cx="2552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Capture the light will glow , place your figure once you see this message.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819400" y="2438400"/>
            <a:ext cx="1752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791200" y="2438400"/>
            <a:ext cx="1752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1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Mantra trouble shooting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152400" y="533400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62834" y="1245164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 check the </a:t>
            </a:r>
            <a:r>
              <a:rPr lang="en-US" dirty="0" err="1" smtClean="0"/>
              <a:t>config</a:t>
            </a:r>
            <a:r>
              <a:rPr lang="en-US" dirty="0" smtClean="0"/>
              <a:t>  file in the below path </a:t>
            </a:r>
            <a:endParaRPr lang="en-US" dirty="0"/>
          </a:p>
        </p:txBody>
      </p: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1859518"/>
            <a:ext cx="4810125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2299474"/>
            <a:ext cx="1247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3184211"/>
            <a:ext cx="1924050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00385" y="119555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0" y="6858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the device is still not working </a:t>
            </a:r>
            <a:r>
              <a:rPr lang="en-US" dirty="0" err="1" smtClean="0"/>
              <a:t>pl</a:t>
            </a:r>
            <a:r>
              <a:rPr lang="en-US" dirty="0" smtClean="0"/>
              <a:t> follow the below steps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639034" y="251854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Check setting below …If “P” it is OK else change to “P” and save the file</a:t>
            </a:r>
          </a:p>
        </p:txBody>
      </p:sp>
    </p:spTree>
    <p:extLst>
      <p:ext uri="{BB962C8B-B14F-4D97-AF65-F5344CB8AC3E}">
        <p14:creationId xmlns:p14="http://schemas.microsoft.com/office/powerpoint/2010/main" val="29436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Trouble shoot step 2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762000"/>
            <a:ext cx="6858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3) Go to windows and open ‘</a:t>
            </a:r>
            <a:r>
              <a:rPr lang="en-US" dirty="0" err="1"/>
              <a:t>services.msc</a:t>
            </a:r>
            <a:r>
              <a:rPr lang="en-US" dirty="0"/>
              <a:t>’. Restart the below listed “Mantra ADM” service. If any other service of Mantra is running then please stop the same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4</a:t>
            </a:r>
            <a:r>
              <a:rPr lang="en-US" dirty="0"/>
              <a:t>) Plug the device to machine. If all setup is successful then you should get the below popup.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2971800"/>
            <a:ext cx="70675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914400" y="3733800"/>
            <a:ext cx="914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113253"/>
            <a:ext cx="192405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38225" y="4724400"/>
            <a:ext cx="4829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will get the below 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1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Trouble shooting for </a:t>
            </a:r>
            <a:r>
              <a:rPr lang="en-US" sz="2800" b="1" spc="10" dirty="0" err="1" smtClean="0">
                <a:solidFill>
                  <a:srgbClr val="FFFFFF"/>
                </a:solidFill>
                <a:latin typeface="+mj-lt"/>
                <a:cs typeface="Arial"/>
              </a:rPr>
              <a:t>Morpho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Device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685800"/>
            <a:ext cx="676151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STEP  1:-   Go to MORPHO site LINK BELOW :</a:t>
            </a:r>
          </a:p>
          <a:p>
            <a:r>
              <a:rPr lang="en-US" sz="2000" b="1" u="sng" dirty="0">
                <a:hlinkClick r:id="rId6"/>
              </a:rPr>
              <a:t>https://rdserviceonline.com/</a:t>
            </a:r>
            <a:endParaRPr lang="en-US" sz="2000" b="1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STEP  2:-    THEN GO TO DOWNLOADS</a:t>
            </a:r>
            <a:r>
              <a:rPr lang="en-US" dirty="0"/>
              <a:t> :</a:t>
            </a:r>
          </a:p>
          <a:p>
            <a:r>
              <a:rPr lang="en-US" dirty="0"/>
              <a:t> </a:t>
            </a:r>
          </a:p>
        </p:txBody>
      </p:sp>
      <p:pic>
        <p:nvPicPr>
          <p:cNvPr id="13" name="Picture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69" y="1905000"/>
            <a:ext cx="6225540" cy="335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838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STEP 3 :-  THEN DOWNLOAD TO MARKED :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95400"/>
            <a:ext cx="5731510" cy="293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4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8382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STEP  4:-   GO TO ( C:) FOLDER  AND THEN CLICK  MARKED  NAME 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4346" y="3657600"/>
            <a:ext cx="7370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STEP 5 :- THEN GO  </a:t>
            </a:r>
            <a:r>
              <a:rPr lang="en-US" b="1" dirty="0" err="1"/>
              <a:t>ConfigSetting</a:t>
            </a:r>
            <a:r>
              <a:rPr lang="en-US" b="1" dirty="0"/>
              <a:t> MARKED AND OPEN :-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877" y="1752600"/>
            <a:ext cx="612186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07" y="4441173"/>
            <a:ext cx="7915109" cy="119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24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8382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STEP 6 :- IF  </a:t>
            </a:r>
            <a:r>
              <a:rPr lang="en-US" b="1" dirty="0" err="1"/>
              <a:t>RDEnviroment</a:t>
            </a:r>
            <a:r>
              <a:rPr lang="en-US" b="1" dirty="0"/>
              <a:t> is 2 THEN ITS OK OTHERWISE DO 2.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425" y="1600200"/>
            <a:ext cx="439102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2828836"/>
            <a:ext cx="594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STEP 7:-  THEN CLICK IN WINDOW AND SEARCH IN  SERVICES THEN FIND </a:t>
            </a:r>
            <a:r>
              <a:rPr lang="en-US" b="1" dirty="0" err="1"/>
              <a:t>Morpho</a:t>
            </a:r>
            <a:r>
              <a:rPr lang="en-US" b="1" dirty="0"/>
              <a:t> RD Service  and RESTART The device SHOW IN  MARKED :</a:t>
            </a:r>
            <a:r>
              <a:rPr lang="en-US" dirty="0"/>
              <a:t>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425" y="4073717"/>
            <a:ext cx="459105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22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00807" y="808672"/>
            <a:ext cx="5638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1) Settings </a:t>
            </a:r>
            <a:r>
              <a:rPr lang="en-US" dirty="0"/>
              <a:t>for </a:t>
            </a:r>
            <a:r>
              <a:rPr lang="en-US" dirty="0" err="1"/>
              <a:t>Morpho</a:t>
            </a:r>
            <a:r>
              <a:rPr lang="en-US" dirty="0"/>
              <a:t> Device: </a:t>
            </a:r>
            <a:endParaRPr lang="en-US" dirty="0" smtClean="0"/>
          </a:p>
          <a:p>
            <a:r>
              <a:rPr lang="en-US" dirty="0" smtClean="0"/>
              <a:t>Install </a:t>
            </a:r>
            <a:r>
              <a:rPr lang="en-US" dirty="0" err="1"/>
              <a:t>morpho</a:t>
            </a:r>
            <a:r>
              <a:rPr lang="en-US" dirty="0"/>
              <a:t> device drivers &amp; RD services in machine.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) Go to below path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3) Open </a:t>
            </a:r>
            <a:r>
              <a:rPr lang="en-US" dirty="0" err="1"/>
              <a:t>ConfigSettings</a:t>
            </a:r>
            <a:r>
              <a:rPr lang="en-US" dirty="0"/>
              <a:t> file in Notepad. Make changes as mentioned below and save the file. Check below settings. The </a:t>
            </a:r>
            <a:r>
              <a:rPr lang="en-US" dirty="0" err="1"/>
              <a:t>RDEnviorment</a:t>
            </a:r>
            <a:r>
              <a:rPr lang="en-US" dirty="0"/>
              <a:t> Mode should be 0</a:t>
            </a:r>
          </a:p>
        </p:txBody>
      </p:sp>
      <p:pic>
        <p:nvPicPr>
          <p:cNvPr id="13" name="image4.jpe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24000" y="4267200"/>
            <a:ext cx="3442335" cy="429260"/>
          </a:xfrm>
          <a:prstGeom prst="rect">
            <a:avLst/>
          </a:prstGeom>
        </p:spPr>
      </p:pic>
      <p:pic>
        <p:nvPicPr>
          <p:cNvPr id="14" name="image3.jpe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57335" y="3505200"/>
            <a:ext cx="3944620" cy="447675"/>
          </a:xfrm>
          <a:prstGeom prst="rect">
            <a:avLst/>
          </a:prstGeom>
        </p:spPr>
      </p:pic>
      <p:pic>
        <p:nvPicPr>
          <p:cNvPr id="15" name="image5.jpe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38957" y="5524706"/>
            <a:ext cx="4762500" cy="3848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0807" y="4800600"/>
            <a:ext cx="5047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to windows and open ‘</a:t>
            </a:r>
            <a:r>
              <a:rPr lang="en-US" dirty="0" err="1"/>
              <a:t>services.msc</a:t>
            </a:r>
            <a:r>
              <a:rPr lang="en-US" dirty="0"/>
              <a:t>’. Restart the below listed </a:t>
            </a:r>
            <a:r>
              <a:rPr lang="en-US" b="1" dirty="0"/>
              <a:t>2 services of </a:t>
            </a:r>
            <a:r>
              <a:rPr lang="en-US" dirty="0" err="1"/>
              <a:t>Morpho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22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18772" y="829270"/>
            <a:ext cx="6557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Go to Chrome </a:t>
            </a:r>
            <a:r>
              <a:rPr lang="en-US" dirty="0" smtClean="0"/>
              <a:t>browser   type chrome</a:t>
            </a:r>
            <a:r>
              <a:rPr lang="en-US" dirty="0"/>
              <a:t>://</a:t>
            </a:r>
            <a:r>
              <a:rPr lang="en-US" dirty="0" smtClean="0"/>
              <a:t>flags</a:t>
            </a:r>
          </a:p>
          <a:p>
            <a:r>
              <a:rPr lang="en-US" dirty="0" smtClean="0"/>
              <a:t>Then search  </a:t>
            </a:r>
            <a:r>
              <a:rPr lang="en-US" dirty="0"/>
              <a:t>“Allow invalid certificates for resources loaded from localhost “ </a:t>
            </a:r>
            <a:endParaRPr lang="en-US" dirty="0" smtClean="0"/>
          </a:p>
          <a:p>
            <a:r>
              <a:rPr lang="en-US" dirty="0" smtClean="0"/>
              <a:t>should </a:t>
            </a:r>
            <a:r>
              <a:rPr lang="en-US" dirty="0"/>
              <a:t>be Enabled.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2014538"/>
            <a:ext cx="715327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6248400" y="3962400"/>
            <a:ext cx="1992508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904" y="5181600"/>
            <a:ext cx="25717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8772" y="5181600"/>
            <a:ext cx="383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Once enabled press Relaunch from right bottom of screen.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410200" y="5181600"/>
            <a:ext cx="19050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2800" b="1" spc="10" dirty="0">
                <a:solidFill>
                  <a:srgbClr val="FFFFFF"/>
                </a:solidFill>
                <a:latin typeface="+mj-lt"/>
                <a:cs typeface="Arial"/>
              </a:rPr>
              <a:t>A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cknowledgement </a:t>
            </a:r>
            <a:r>
              <a:rPr lang="en-US"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2800" b="1" spc="10" dirty="0" smtClean="0">
                <a:solidFill>
                  <a:srgbClr val="FFFFFF"/>
                </a:solidFill>
                <a:latin typeface="+mj-lt"/>
                <a:cs typeface="Arial"/>
              </a:rPr>
              <a:t>generation </a:t>
            </a:r>
            <a:endParaRPr sz="2800" dirty="0">
              <a:latin typeface="+mj-lt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29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30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675916" y="5037232"/>
            <a:ext cx="1434785" cy="174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409575"/>
            <a:ext cx="914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03006" y="807147"/>
            <a:ext cx="7290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6) Go to windows and open “Resource Monitor”. The TCP Port of </a:t>
            </a:r>
            <a:r>
              <a:rPr lang="en-US" dirty="0" err="1"/>
              <a:t>Morpho</a:t>
            </a:r>
            <a:r>
              <a:rPr lang="en-US" dirty="0"/>
              <a:t> device should be 11100. Find below the screen shot for reference. </a:t>
            </a:r>
          </a:p>
        </p:txBody>
      </p:sp>
      <p:pic>
        <p:nvPicPr>
          <p:cNvPr id="13" name="image7.jpe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1600" y="1600200"/>
            <a:ext cx="6304316" cy="430931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821938" y="4419600"/>
            <a:ext cx="445262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47800"/>
            <a:ext cx="5486400" cy="39624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924300" y="3389122"/>
            <a:ext cx="1602980" cy="35509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b="1" spc="10" dirty="0">
                <a:solidFill>
                  <a:srgbClr val="FFFFFF"/>
                </a:solidFill>
                <a:latin typeface="Arial"/>
                <a:cs typeface="Arial"/>
              </a:rPr>
              <a:t>Thank You</a:t>
            </a:r>
            <a:endParaRPr sz="2500" dirty="0">
              <a:latin typeface="Calibri"/>
              <a:cs typeface="Calibr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3821938" y="6705295"/>
            <a:ext cx="1550447" cy="984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79" b="1" spc="10" dirty="0">
                <a:solidFill>
                  <a:srgbClr val="FFFFFF"/>
                </a:solidFill>
                <a:latin typeface="Arial"/>
                <a:cs typeface="Arial"/>
              </a:rPr>
              <a:t>Altruist confidential and proprietary</a:t>
            </a:r>
            <a:endParaRPr sz="600" dirty="0">
              <a:latin typeface="Arial"/>
              <a:cs typeface="Arial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" y="6400799"/>
            <a:ext cx="9137014" cy="468313"/>
            <a:chOff x="1" y="6400799"/>
            <a:chExt cx="9137014" cy="468313"/>
          </a:xfrm>
        </p:grpSpPr>
        <p:pic>
          <p:nvPicPr>
            <p:cNvPr id="14" name="Image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66" y="6705600"/>
              <a:ext cx="8621649" cy="163512"/>
            </a:xfrm>
            <a:prstGeom prst="rect">
              <a:avLst/>
            </a:prstGeom>
          </p:spPr>
        </p:pic>
        <p:sp>
          <p:nvSpPr>
            <p:cNvPr id="15" name="text 1"/>
            <p:cNvSpPr txBox="1"/>
            <p:nvPr/>
          </p:nvSpPr>
          <p:spPr>
            <a:xfrm>
              <a:off x="3657600" y="6719501"/>
              <a:ext cx="2009524" cy="1384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>
                <a:lnSpc>
                  <a:spcPct val="100000"/>
                </a:lnSpc>
              </a:pP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Altruist </a:t>
              </a:r>
              <a:r>
                <a:rPr sz="900" b="1" spc="10" dirty="0" smtClean="0">
                  <a:solidFill>
                    <a:srgbClr val="FFFFFF"/>
                  </a:solidFill>
                  <a:latin typeface="Arial"/>
                  <a:cs typeface="Arial"/>
                </a:rPr>
                <a:t>confidential </a:t>
              </a:r>
              <a:r>
                <a:rPr sz="900" b="1" spc="10" dirty="0">
                  <a:solidFill>
                    <a:srgbClr val="FFFFFF"/>
                  </a:solidFill>
                  <a:latin typeface="Arial"/>
                  <a:cs typeface="Arial"/>
                </a:rPr>
                <a:t>and proprietary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16" name="Image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6400799"/>
              <a:ext cx="515365" cy="468311"/>
            </a:xfrm>
            <a:prstGeom prst="rect">
              <a:avLst/>
            </a:prstGeom>
          </p:spPr>
        </p:pic>
      </p:grpSp>
      <p:pic>
        <p:nvPicPr>
          <p:cNvPr id="17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t="18404"/>
          <a:stretch>
            <a:fillRect/>
          </a:stretch>
        </p:blipFill>
        <p:spPr bwMode="auto">
          <a:xfrm>
            <a:off x="0" y="1"/>
            <a:ext cx="990600" cy="14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90" b="28348"/>
          <a:stretch>
            <a:fillRect/>
          </a:stretch>
        </p:blipFill>
        <p:spPr bwMode="auto">
          <a:xfrm>
            <a:off x="7467600" y="4667250"/>
            <a:ext cx="16764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4904</TotalTime>
  <Words>1328</Words>
  <Application>Microsoft Office PowerPoint</Application>
  <PresentationFormat>On-screen Show (4:3)</PresentationFormat>
  <Paragraphs>211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Computers</cp:lastModifiedBy>
  <cp:revision>146</cp:revision>
  <dcterms:created xsi:type="dcterms:W3CDTF">2019-02-13T07:41:00Z</dcterms:created>
  <dcterms:modified xsi:type="dcterms:W3CDTF">2022-02-19T07:23:07Z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2019-02-13T00:00:00Z</vt:filetime>
  </property>
  <property fmtid="{D5CDD505-2E9C-101B-9397-08002B2CF9AE}" pid="3" name="LastSaved">
    <vt:filetime>2019-02-13T00:00:00Z</vt:filetime>
  </property>
</Properties>
</file>